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DFE8-FCFE-4FC2-A86A-DAD39D3F2717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1DFF-89CD-4500-A15B-E2F58B6EAB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76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You can choose from different display modes in the Library window. You may want to always work in </a:t>
            </a:r>
            <a:r>
              <a:rPr lang="en-ZA" b="1" dirty="0" smtClean="0">
                <a:effectLst/>
              </a:rPr>
              <a:t>Integrated Library &amp; Online Search Mode</a:t>
            </a:r>
            <a:r>
              <a:rPr lang="en-ZA" dirty="0" smtClean="0"/>
              <a:t>, where all groups and commands are available. When you download references from an online database, they are saved directly into your open library.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4D194-FFEF-48AE-89AB-D5BEABF6A8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4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20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123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6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071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4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9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500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854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99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88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8B88-D82E-4AE4-8F97-D9468B880D65}" type="datetimeFigureOut">
              <a:rPr lang="en-ZA" smtClean="0"/>
              <a:t>2012/05/28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B64A-D772-4FB1-956E-4F11DC97B2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014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54428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096000" y="2286000"/>
            <a:ext cx="1600200" cy="1295400"/>
          </a:xfrm>
          <a:prstGeom prst="wedgeRectCallout">
            <a:avLst>
              <a:gd name="adj1" fmla="val -74503"/>
              <a:gd name="adj2" fmla="val -2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Optional: You can also create an EndNote Web account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0" y="5029200"/>
            <a:ext cx="990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1413" cy="711200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Create a New EndNote Library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5008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2400" y="3505200"/>
            <a:ext cx="2459700" cy="1754053"/>
          </a:xfrm>
          <a:prstGeom prst="wedgeRectCallout">
            <a:avLst>
              <a:gd name="adj1" fmla="val 70084"/>
              <a:gd name="adj2" fmla="val -28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The first time you access EndNote you have to: </a:t>
            </a:r>
          </a:p>
          <a:p>
            <a:r>
              <a:rPr lang="en-ZA" dirty="0" smtClean="0"/>
              <a:t>Click here to create a new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" y="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ZA" sz="3200" dirty="0" smtClean="0"/>
              <a:t>Save EndNote Library on your computer under “My documents”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78" y="1143000"/>
            <a:ext cx="65008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666509" y="5264727"/>
            <a:ext cx="1219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 smtClean="0"/>
              <a:t>Access to My EndNote Library 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130300"/>
            <a:ext cx="45593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248400" y="13716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ZA" sz="3600" dirty="0" smtClean="0"/>
              <a:t>You are now ready to use EndNote X5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7400" y="1447800"/>
            <a:ext cx="472059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4183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ZA" sz="3600" dirty="0" smtClean="0"/>
              <a:t>ENDNOTE INTERFACE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08920"/>
            <a:ext cx="7924800" cy="582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3389575"/>
            <a:ext cx="4114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 smtClean="0"/>
              <a:t>The EndNote Library window includes three panes: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/>
              <a:t>Reference List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/>
              <a:t>Groups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/>
              <a:t>Tab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905000"/>
            <a:ext cx="4343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Reference List Pane:</a:t>
            </a:r>
          </a:p>
          <a:p>
            <a:r>
              <a:rPr lang="en-ZA" dirty="0" smtClean="0"/>
              <a:t>Displays a multi-column list of references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1295400" y="1828800"/>
            <a:ext cx="4495800" cy="1066800"/>
          </a:xfrm>
          <a:prstGeom prst="wedgeRectCallout">
            <a:avLst>
              <a:gd name="adj1" fmla="val -56028"/>
              <a:gd name="adj2" fmla="val -15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Groups pane:</a:t>
            </a:r>
          </a:p>
          <a:p>
            <a:r>
              <a:rPr lang="en-ZA" dirty="0" smtClean="0"/>
              <a:t>Lists various group sets that contain groups of references for easy retrieval 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3352800" y="5257800"/>
            <a:ext cx="4572000" cy="1297388"/>
          </a:xfrm>
          <a:prstGeom prst="wedgeRectCallout">
            <a:avLst>
              <a:gd name="adj1" fmla="val -62801"/>
              <a:gd name="adj2" fmla="val -25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Tab pane:</a:t>
            </a:r>
          </a:p>
          <a:p>
            <a:r>
              <a:rPr lang="en-ZA" dirty="0" smtClean="0"/>
              <a:t>Displays a Preview tab to view formatted references, a Search tab for searching either the current library or an online database and a Quick Edit tab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66" y="1008920"/>
            <a:ext cx="3492500" cy="65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914400" y="1371600"/>
            <a:ext cx="990600" cy="41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1219200"/>
            <a:ext cx="5715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799" cy="914400"/>
          </a:xfrm>
        </p:spPr>
        <p:txBody>
          <a:bodyPr>
            <a:normAutofit/>
          </a:bodyPr>
          <a:lstStyle/>
          <a:p>
            <a:pPr algn="l"/>
            <a:r>
              <a:rPr lang="en-ZA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143000"/>
            <a:ext cx="87630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800" dirty="0" smtClean="0"/>
              <a:t>Introduction to EndNote</a:t>
            </a:r>
          </a:p>
          <a:p>
            <a:r>
              <a:rPr lang="en-ZA" sz="2800" dirty="0" smtClean="0"/>
              <a:t>Create an EndNote library</a:t>
            </a:r>
          </a:p>
          <a:p>
            <a:r>
              <a:rPr lang="en-ZA" sz="2800" dirty="0" smtClean="0"/>
              <a:t>Add references manually </a:t>
            </a:r>
          </a:p>
          <a:p>
            <a:r>
              <a:rPr lang="en-ZA" sz="2800" dirty="0" smtClean="0"/>
              <a:t>Add references by direct export from databases and Google Scholar</a:t>
            </a:r>
          </a:p>
          <a:p>
            <a:r>
              <a:rPr lang="en-ZA" sz="2800" dirty="0" smtClean="0"/>
              <a:t>Editing of citations and adding an attachment to  citations</a:t>
            </a:r>
          </a:p>
          <a:p>
            <a:r>
              <a:rPr lang="en-ZA" sz="2800" dirty="0"/>
              <a:t>Create Groups</a:t>
            </a:r>
          </a:p>
          <a:p>
            <a:r>
              <a:rPr lang="en-ZA" sz="2800" dirty="0" smtClean="0"/>
              <a:t>Reference Styles</a:t>
            </a:r>
          </a:p>
          <a:p>
            <a:r>
              <a:rPr lang="en-ZA" sz="2800" dirty="0" smtClean="0"/>
              <a:t>Cite while you Write</a:t>
            </a:r>
          </a:p>
          <a:p>
            <a:r>
              <a:rPr lang="en-ZA" sz="2800" dirty="0" smtClean="0"/>
              <a:t>Help???????</a:t>
            </a:r>
            <a:endParaRPr lang="en-ZA" sz="2800" dirty="0"/>
          </a:p>
          <a:p>
            <a:endParaRPr lang="en-Z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4267200" cy="1752600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INTRODUCTION TO ENDNOTE</a:t>
            </a:r>
            <a:endParaRPr lang="en-GB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ZA" dirty="0">
                <a:solidFill>
                  <a:schemeClr val="accent6"/>
                </a:solidFill>
              </a:rPr>
              <a:t>ENDNOTE X5 LICENSE</a:t>
            </a:r>
            <a:r>
              <a:rPr lang="en-US" sz="1500" dirty="0">
                <a:solidFill>
                  <a:schemeClr val="accent6"/>
                </a:solidFill>
                <a:latin typeface="Arial" charset="0"/>
                <a:ea typeface="Geneva" pitchFamily="1" charset="-128"/>
              </a:rPr>
              <a:t/>
            </a:r>
            <a:br>
              <a:rPr lang="en-US" sz="1500" dirty="0">
                <a:solidFill>
                  <a:schemeClr val="accent6"/>
                </a:solidFill>
                <a:latin typeface="Arial" charset="0"/>
                <a:ea typeface="Geneva" pitchFamily="1" charset="-128"/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8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6512511" cy="1143000"/>
          </a:xfrm>
        </p:spPr>
        <p:txBody>
          <a:bodyPr/>
          <a:lstStyle/>
          <a:p>
            <a:pPr algn="l"/>
            <a:r>
              <a:rPr lang="en-ZA" dirty="0" smtClean="0"/>
              <a:t>BACKGROUND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295400"/>
            <a:ext cx="8458200" cy="5029199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800" dirty="0"/>
              <a:t>Library has access to EndNote Web software via </a:t>
            </a:r>
            <a:r>
              <a:rPr lang="en-ZA" sz="2800" b="1" i="1" dirty="0"/>
              <a:t>ISI Web of Science </a:t>
            </a:r>
            <a:r>
              <a:rPr lang="en-ZA" sz="2800" i="1" dirty="0"/>
              <a:t>s</a:t>
            </a:r>
            <a:r>
              <a:rPr lang="en-ZA" sz="2800" dirty="0"/>
              <a:t>ubscription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800" dirty="0"/>
              <a:t>A licence to </a:t>
            </a:r>
            <a:r>
              <a:rPr lang="en-ZA" sz="2800" b="1" i="1" dirty="0"/>
              <a:t>EndNote X5 </a:t>
            </a:r>
            <a:r>
              <a:rPr lang="en-ZA" sz="2800" dirty="0"/>
              <a:t>(desktop) has been secured for the 2012 academic year for the NMMU via the Research </a:t>
            </a:r>
            <a:r>
              <a:rPr lang="en-ZA" sz="2800" dirty="0" smtClean="0"/>
              <a:t>Office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800" dirty="0"/>
          </a:p>
          <a:p>
            <a:pPr marL="342900" indent="-342900">
              <a:buFont typeface="Arial" pitchFamily="34" charset="0"/>
              <a:buChar char="•"/>
            </a:pPr>
            <a:endParaRPr lang="en-Z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dirty="0" smtClean="0"/>
              <a:t>ENDNOTE: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38200" y="1371600"/>
            <a:ext cx="73152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800" dirty="0"/>
              <a:t>Is a commercial reference management software package by Thomson Reuters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ZA" sz="2800" dirty="0"/>
              <a:t>Helps you collect, organize and share citations from library databases and catalogues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ZA" sz="2800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ZA" sz="2800" dirty="0"/>
              <a:t>Helps you format your papers, creating bibliographies, in-cite references and footnotes in a wide variety of citation styles (Chicago, MLA, APA,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458199" cy="914400"/>
          </a:xfrm>
        </p:spPr>
        <p:txBody>
          <a:bodyPr>
            <a:noAutofit/>
          </a:bodyPr>
          <a:lstStyle/>
          <a:p>
            <a:pPr lvl="0" algn="l"/>
            <a:r>
              <a:rPr lang="en-US" sz="3600" dirty="0"/>
              <a:t>ENDNOTE ON LIBRARY </a:t>
            </a:r>
            <a:r>
              <a:rPr lang="en-US" sz="3600" dirty="0" smtClean="0"/>
              <a:t>PAGE (</a:t>
            </a:r>
            <a:r>
              <a:rPr lang="en-US" sz="3200" dirty="0" smtClean="0"/>
              <a:t>www.nmmu.ac.za/library)</a:t>
            </a:r>
            <a:r>
              <a:rPr lang="en-US" sz="2000" dirty="0"/>
              <a:t/>
            </a:r>
            <a:br>
              <a:rPr lang="en-US" sz="2000" dirty="0"/>
            </a:b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848837" y="5469622"/>
            <a:ext cx="2390163" cy="934226"/>
          </a:xfrm>
          <a:prstGeom prst="wedgeRectCallout">
            <a:avLst>
              <a:gd name="adj1" fmla="val 115698"/>
              <a:gd name="adj2" fmla="val 8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Scroll down to see download instructions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0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144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/>
              <a:t>ENDNOTE ON LIBRARY </a:t>
            </a:r>
            <a:r>
              <a:rPr lang="en-US" sz="3200" dirty="0" smtClean="0"/>
              <a:t>PAGE (www.nmmu.ac.za/library): </a:t>
            </a:r>
            <a:r>
              <a:rPr lang="en-US" sz="2400" dirty="0"/>
              <a:t>Download Instructions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952" y="1371600"/>
            <a:ext cx="6105594" cy="5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143000"/>
            <a:ext cx="4191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/>
              <a:t>Off-campus users </a:t>
            </a:r>
            <a:r>
              <a:rPr lang="en-ZA" dirty="0" smtClean="0"/>
              <a:t>will be prompted for their NMMU username and password.</a:t>
            </a:r>
          </a:p>
          <a:p>
            <a:r>
              <a:rPr lang="en-ZA" dirty="0" smtClean="0"/>
              <a:t>Use Internet Explorer’s latest version 9 to avoid problems with accepting username and password</a:t>
            </a:r>
          </a:p>
          <a:p>
            <a:endParaRPr lang="en-ZA" dirty="0" smtClean="0"/>
          </a:p>
          <a:p>
            <a:r>
              <a:rPr lang="en-ZA" dirty="0" smtClean="0"/>
              <a:t>Students must use their username as follows:</a:t>
            </a:r>
          </a:p>
          <a:p>
            <a:r>
              <a:rPr lang="en-ZA" dirty="0" err="1" smtClean="0"/>
              <a:t>nmmu</a:t>
            </a:r>
            <a:r>
              <a:rPr lang="en-ZA" dirty="0" smtClean="0"/>
              <a:t>\s……………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24000" y="5181600"/>
            <a:ext cx="5989546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ZA" sz="4000" dirty="0" smtClean="0"/>
              <a:t>Find EndNote X5 </a:t>
            </a:r>
            <a:br>
              <a:rPr lang="en-ZA" sz="4000" dirty="0" smtClean="0"/>
            </a:br>
            <a:r>
              <a:rPr lang="en-ZA" sz="4000" dirty="0" smtClean="0"/>
              <a:t>on your computer after you installed it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600200"/>
            <a:ext cx="3905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19200" y="24384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CONTENTS</vt:lpstr>
      <vt:lpstr>INTRODUCTION TO ENDNOTE</vt:lpstr>
      <vt:lpstr>ENDNOTE X5 LICENSE </vt:lpstr>
      <vt:lpstr>BACKGROUND </vt:lpstr>
      <vt:lpstr>ENDNOTE:</vt:lpstr>
      <vt:lpstr>ENDNOTE ON LIBRARY PAGE (www.nmmu.ac.za/library) </vt:lpstr>
      <vt:lpstr>ENDNOTE ON LIBRARY PAGE (www.nmmu.ac.za/library): Download Instructions </vt:lpstr>
      <vt:lpstr>Find EndNote X5  on your computer after you installed it</vt:lpstr>
      <vt:lpstr>PowerPoint Presentation</vt:lpstr>
      <vt:lpstr>Create a New EndNote Library</vt:lpstr>
      <vt:lpstr>Save EndNote Library on your computer under “My documents”</vt:lpstr>
      <vt:lpstr>Access to My EndNote Library </vt:lpstr>
      <vt:lpstr>You are now ready to use EndNote X5</vt:lpstr>
      <vt:lpstr>ENDNOTE INTERFACE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</dc:creator>
  <cp:lastModifiedBy>aka</cp:lastModifiedBy>
  <cp:revision>1</cp:revision>
  <dcterms:created xsi:type="dcterms:W3CDTF">2012-05-28T12:36:26Z</dcterms:created>
  <dcterms:modified xsi:type="dcterms:W3CDTF">2012-05-28T12:37:25Z</dcterms:modified>
</cp:coreProperties>
</file>